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238" r:id="rId3"/>
    <p:sldId id="1242" r:id="rId4"/>
    <p:sldId id="1245" r:id="rId5"/>
    <p:sldId id="1243" r:id="rId6"/>
    <p:sldId id="1244" r:id="rId7"/>
    <p:sldId id="1247" r:id="rId8"/>
    <p:sldId id="1250" r:id="rId9"/>
    <p:sldId id="1246" r:id="rId10"/>
    <p:sldId id="1251" r:id="rId11"/>
    <p:sldId id="1252" r:id="rId12"/>
    <p:sldId id="1254" r:id="rId13"/>
    <p:sldId id="1260" r:id="rId14"/>
    <p:sldId id="1253" r:id="rId15"/>
    <p:sldId id="1261" r:id="rId16"/>
    <p:sldId id="1241" r:id="rId17"/>
    <p:sldId id="1262" r:id="rId18"/>
    <p:sldId id="1255" r:id="rId19"/>
    <p:sldId id="1256" r:id="rId20"/>
    <p:sldId id="1263" r:id="rId21"/>
    <p:sldId id="1257" r:id="rId22"/>
    <p:sldId id="1258"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2025/10/28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高中地理 必修 第二册 </a:t>
            </a:r>
            <a:r>
              <a:rPr lang="en-US" altLang="zh-CN" sz="2000" baseline="0" smtClean="0">
                <a:solidFill>
                  <a:prstClr val="black"/>
                </a:solidFill>
                <a:latin typeface="楷体" panose="02010609060101010101" pitchFamily="49" charset="-122"/>
                <a:ea typeface="楷体" panose="02010609060101010101" pitchFamily="49" charset="-122"/>
              </a:rPr>
              <a:t>SDJY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2025/10/28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第四单元环境与</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发展</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第一节　交通运输与区域发展</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3416320"/>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交通</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运输线路的变化对聚落形态和发展速度的影响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）交通干线往往成为聚落的主要发展轴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聚落空间形态往往沿交通干线（铁路、公路、河道等）扩展，这些交通干线成为聚落的主要发展轴。例如，株洲市就是沿铁路发展起来的，是个典型的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火车拉来的城市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。武汉位于汉江与长江的汇合处，具有三个方向上的水运航道，城市空间形态具有沿江分布的特点。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62758" y="908720"/>
            <a:ext cx="7487593" cy="711348"/>
          </a:xfrm>
          <a:prstGeom prst="rect">
            <a:avLst/>
          </a:prstGeom>
        </p:spPr>
      </p:pic>
      <p:pic>
        <p:nvPicPr>
          <p:cNvPr id="4" name="25疑难点1.eps" descr="id:2147490724;FounderCES"/>
          <p:cNvPicPr/>
          <p:nvPr/>
        </p:nvPicPr>
        <p:blipFill>
          <a:blip r:embed="rId3"/>
          <a:stretch>
            <a:fillRect/>
          </a:stretch>
        </p:blipFill>
        <p:spPr>
          <a:xfrm>
            <a:off x="406574" y="1844824"/>
            <a:ext cx="1200519" cy="360040"/>
          </a:xfrm>
          <a:prstGeom prst="rect">
            <a:avLst/>
          </a:prstGeom>
        </p:spPr>
      </p:pic>
    </p:spTree>
    <p:extLst>
      <p:ext uri="{BB962C8B-B14F-4D97-AF65-F5344CB8AC3E}">
        <p14:creationId xmlns:p14="http://schemas.microsoft.com/office/powerpoint/2010/main" val="3645548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）交通运输工具的变化对聚落形态的影响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506514689"/>
              </p:ext>
            </p:extLst>
          </p:nvPr>
        </p:nvGraphicFramePr>
        <p:xfrm>
          <a:off x="334567" y="1340768"/>
          <a:ext cx="11521280" cy="4872038"/>
        </p:xfrm>
        <a:graphic>
          <a:graphicData uri="http://schemas.openxmlformats.org/drawingml/2006/table">
            <a:tbl>
              <a:tblPr firstRow="1" firstCol="1" bandRow="1"/>
              <a:tblGrid>
                <a:gridCol w="665930">
                  <a:extLst>
                    <a:ext uri="{9D8B030D-6E8A-4147-A177-3AD203B41FA5}">
                      <a16:colId xmlns:a16="http://schemas.microsoft.com/office/drawing/2014/main" val="2864122994"/>
                    </a:ext>
                  </a:extLst>
                </a:gridCol>
                <a:gridCol w="5279051">
                  <a:extLst>
                    <a:ext uri="{9D8B030D-6E8A-4147-A177-3AD203B41FA5}">
                      <a16:colId xmlns:a16="http://schemas.microsoft.com/office/drawing/2014/main" val="2073524255"/>
                    </a:ext>
                  </a:extLst>
                </a:gridCol>
                <a:gridCol w="5576299">
                  <a:extLst>
                    <a:ext uri="{9D8B030D-6E8A-4147-A177-3AD203B41FA5}">
                      <a16:colId xmlns:a16="http://schemas.microsoft.com/office/drawing/2014/main" val="609920418"/>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交通工具的变化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城市空间形态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215779429"/>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步行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马车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交通工具不发达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以人力、畜力和风力为主要动力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城市居民几乎都集中在城区内</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45114614"/>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火车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随着交通的发展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城市居民可在较大范围内选择居住地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城市郊区沿主要交通干线扩展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11838133"/>
                  </a:ext>
                </a:extLst>
              </a:tr>
            </a:tbl>
          </a:graphicData>
        </a:graphic>
      </p:graphicFrame>
      <p:pic>
        <p:nvPicPr>
          <p:cNvPr id="5" name="DLT312.eps"/>
          <p:cNvPicPr/>
          <p:nvPr/>
        </p:nvPicPr>
        <p:blipFill>
          <a:blip r:embed="rId2"/>
          <a:stretch>
            <a:fillRect/>
          </a:stretch>
        </p:blipFill>
        <p:spPr>
          <a:xfrm>
            <a:off x="8183438" y="1877011"/>
            <a:ext cx="1668898" cy="1008112"/>
          </a:xfrm>
          <a:prstGeom prst="rect">
            <a:avLst/>
          </a:prstGeom>
        </p:spPr>
      </p:pic>
      <p:pic>
        <p:nvPicPr>
          <p:cNvPr id="6" name="x48.jpg"/>
          <p:cNvPicPr/>
          <p:nvPr/>
        </p:nvPicPr>
        <p:blipFill>
          <a:blip r:embed="rId3"/>
          <a:stretch>
            <a:fillRect/>
          </a:stretch>
        </p:blipFill>
        <p:spPr>
          <a:xfrm>
            <a:off x="8183438" y="3284984"/>
            <a:ext cx="1268526" cy="1005613"/>
          </a:xfrm>
          <a:prstGeom prst="rect">
            <a:avLst/>
          </a:prstGeom>
        </p:spPr>
      </p:pic>
      <p:pic>
        <p:nvPicPr>
          <p:cNvPr id="7" name="x49.jpg"/>
          <p:cNvPicPr/>
          <p:nvPr/>
        </p:nvPicPr>
        <p:blipFill>
          <a:blip r:embed="rId4"/>
          <a:stretch>
            <a:fillRect/>
          </a:stretch>
        </p:blipFill>
        <p:spPr>
          <a:xfrm>
            <a:off x="8039422" y="4941168"/>
            <a:ext cx="1897447" cy="1017513"/>
          </a:xfrm>
          <a:prstGeom prst="rect">
            <a:avLst/>
          </a:prstGeom>
        </p:spPr>
      </p:pic>
    </p:spTree>
    <p:extLst>
      <p:ext uri="{BB962C8B-B14F-4D97-AF65-F5344CB8AC3E}">
        <p14:creationId xmlns:p14="http://schemas.microsoft.com/office/powerpoint/2010/main" val="3616443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915353389"/>
              </p:ext>
            </p:extLst>
          </p:nvPr>
        </p:nvGraphicFramePr>
        <p:xfrm>
          <a:off x="334566" y="908720"/>
          <a:ext cx="11521280" cy="5351833"/>
        </p:xfrm>
        <a:graphic>
          <a:graphicData uri="http://schemas.openxmlformats.org/drawingml/2006/table">
            <a:tbl>
              <a:tblPr firstRow="1" firstCol="1" bandRow="1"/>
              <a:tblGrid>
                <a:gridCol w="1008112">
                  <a:extLst>
                    <a:ext uri="{9D8B030D-6E8A-4147-A177-3AD203B41FA5}">
                      <a16:colId xmlns:a16="http://schemas.microsoft.com/office/drawing/2014/main" val="2949743561"/>
                    </a:ext>
                  </a:extLst>
                </a:gridCol>
                <a:gridCol w="5400600">
                  <a:extLst>
                    <a:ext uri="{9D8B030D-6E8A-4147-A177-3AD203B41FA5}">
                      <a16:colId xmlns:a16="http://schemas.microsoft.com/office/drawing/2014/main" val="1276257688"/>
                    </a:ext>
                  </a:extLst>
                </a:gridCol>
                <a:gridCol w="5112568">
                  <a:extLst>
                    <a:ext uri="{9D8B030D-6E8A-4147-A177-3AD203B41FA5}">
                      <a16:colId xmlns:a16="http://schemas.microsoft.com/office/drawing/2014/main" val="812625705"/>
                    </a:ext>
                  </a:extLst>
                </a:gridCol>
              </a:tblGrid>
              <a:tr h="754327">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交通工具的变化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城市空间形态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676082495"/>
                  </a:ext>
                </a:extLst>
              </a:tr>
              <a:tr h="1508654">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汽车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私人汽车使人们出行更方便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城市范围进一步扩大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71173835"/>
                  </a:ext>
                </a:extLst>
              </a:tr>
              <a:tr h="2262981">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地铁和高架路等的发展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使城市空间由平面向立体化方向发展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城市间联系加强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出现城市群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26941020"/>
                  </a:ext>
                </a:extLst>
              </a:tr>
            </a:tbl>
          </a:graphicData>
        </a:graphic>
      </p:graphicFrame>
      <p:pic>
        <p:nvPicPr>
          <p:cNvPr id="5" name="DLT312.eps"/>
          <p:cNvPicPr/>
          <p:nvPr/>
        </p:nvPicPr>
        <p:blipFill>
          <a:blip r:embed="rId2"/>
          <a:stretch>
            <a:fillRect/>
          </a:stretch>
        </p:blipFill>
        <p:spPr>
          <a:xfrm>
            <a:off x="8399462" y="1412776"/>
            <a:ext cx="1668898" cy="1008112"/>
          </a:xfrm>
          <a:prstGeom prst="rect">
            <a:avLst/>
          </a:prstGeom>
        </p:spPr>
      </p:pic>
      <p:pic>
        <p:nvPicPr>
          <p:cNvPr id="6" name="x50.jpg"/>
          <p:cNvPicPr/>
          <p:nvPr/>
        </p:nvPicPr>
        <p:blipFill>
          <a:blip r:embed="rId3"/>
          <a:stretch>
            <a:fillRect/>
          </a:stretch>
        </p:blipFill>
        <p:spPr>
          <a:xfrm>
            <a:off x="8471470" y="2708920"/>
            <a:ext cx="1728192" cy="1147620"/>
          </a:xfrm>
          <a:prstGeom prst="rect">
            <a:avLst/>
          </a:prstGeom>
        </p:spPr>
      </p:pic>
      <p:pic>
        <p:nvPicPr>
          <p:cNvPr id="7" name="x51.jpg"/>
          <p:cNvPicPr/>
          <p:nvPr/>
        </p:nvPicPr>
        <p:blipFill>
          <a:blip r:embed="rId4"/>
          <a:stretch>
            <a:fillRect/>
          </a:stretch>
        </p:blipFill>
        <p:spPr>
          <a:xfrm>
            <a:off x="8471470" y="4221088"/>
            <a:ext cx="1863536" cy="1800200"/>
          </a:xfrm>
          <a:prstGeom prst="rect">
            <a:avLst/>
          </a:prstGeom>
        </p:spPr>
      </p:pic>
    </p:spTree>
    <p:extLst>
      <p:ext uri="{BB962C8B-B14F-4D97-AF65-F5344CB8AC3E}">
        <p14:creationId xmlns:p14="http://schemas.microsoft.com/office/powerpoint/2010/main" val="174451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2792239"/>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）交通运输网联系城市，形成大城市带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高速公路和铁路等运输干线组成的运输网，将各聚落更紧密地联系起来，促使多个城市相互连接，形成大城市带。例如，位于美国东部的波士顿—纽约—华盛顿大城市带以纽约为中心，北至波士顿，南达华盛顿，区内大小城市数十个，由主要的高速公路及铁路等运输干线相连。</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249990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图完成下列要求。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）概括百余年来，北京至张家口之间交通运输布局变化的特点。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1.eps" descr="id:2147490755;FounderCES"/>
          <p:cNvPicPr/>
          <p:nvPr/>
        </p:nvPicPr>
        <p:blipFill>
          <a:blip r:embed="rId2"/>
          <a:stretch>
            <a:fillRect/>
          </a:stretch>
        </p:blipFill>
        <p:spPr>
          <a:xfrm>
            <a:off x="478582" y="970503"/>
            <a:ext cx="1706936" cy="370265"/>
          </a:xfrm>
          <a:prstGeom prst="rect">
            <a:avLst/>
          </a:prstGeom>
        </p:spPr>
      </p:pic>
      <p:pic>
        <p:nvPicPr>
          <p:cNvPr id="4" name="dlt313.jpg" descr="id:2147492720;FounderCES"/>
          <p:cNvPicPr/>
          <p:nvPr/>
        </p:nvPicPr>
        <p:blipFill>
          <a:blip r:embed="rId3"/>
          <a:stretch>
            <a:fillRect/>
          </a:stretch>
        </p:blipFill>
        <p:spPr>
          <a:xfrm>
            <a:off x="2998862" y="1916832"/>
            <a:ext cx="2458512" cy="2736304"/>
          </a:xfrm>
          <a:prstGeom prst="rect">
            <a:avLst/>
          </a:prstGeom>
        </p:spPr>
      </p:pic>
      <p:pic>
        <p:nvPicPr>
          <p:cNvPr id="5" name="dlt314.jpg" descr="id:2147492727;FounderCES"/>
          <p:cNvPicPr/>
          <p:nvPr/>
        </p:nvPicPr>
        <p:blipFill>
          <a:blip r:embed="rId4"/>
          <a:stretch>
            <a:fillRect/>
          </a:stretch>
        </p:blipFill>
        <p:spPr>
          <a:xfrm>
            <a:off x="6023198" y="1988840"/>
            <a:ext cx="2442944" cy="2448272"/>
          </a:xfrm>
          <a:prstGeom prst="rect">
            <a:avLst/>
          </a:prstGeom>
        </p:spPr>
      </p:pic>
      <p:sp>
        <p:nvSpPr>
          <p:cNvPr id="6" name="内容占位符 1"/>
          <p:cNvSpPr txBox="1">
            <a:spLocks/>
          </p:cNvSpPr>
          <p:nvPr/>
        </p:nvSpPr>
        <p:spPr bwMode="auto">
          <a:xfrm>
            <a:off x="360854" y="467694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运输方式变化大，出现铁路、公路、高速公路，交通运输线路增多，路网密度变大。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90811;FounderCES"/>
          <p:cNvPicPr/>
          <p:nvPr/>
        </p:nvPicPr>
        <p:blipFill>
          <a:blip r:embed="rId5"/>
          <a:stretch>
            <a:fillRect/>
          </a:stretch>
        </p:blipFill>
        <p:spPr>
          <a:xfrm>
            <a:off x="478582" y="4892967"/>
            <a:ext cx="783836" cy="279842"/>
          </a:xfrm>
          <a:prstGeom prst="rect">
            <a:avLst/>
          </a:prstGeom>
        </p:spPr>
      </p:pic>
    </p:spTree>
    <p:extLst>
      <p:ext uri="{BB962C8B-B14F-4D97-AF65-F5344CB8AC3E}">
        <p14:creationId xmlns:p14="http://schemas.microsoft.com/office/powerpoint/2010/main" val="303209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90818;FounderCES"/>
          <p:cNvPicPr/>
          <p:nvPr/>
        </p:nvPicPr>
        <p:blipFill>
          <a:blip r:embed="rId2"/>
          <a:stretch>
            <a:fillRect/>
          </a:stretch>
        </p:blipFill>
        <p:spPr>
          <a:xfrm>
            <a:off x="478582" y="1647384"/>
            <a:ext cx="806776" cy="288032"/>
          </a:xfrm>
          <a:prstGeom prst="rect">
            <a:avLst/>
          </a:prstGeom>
        </p:spPr>
      </p:pic>
      <p:sp>
        <p:nvSpPr>
          <p:cNvPr id="5" name="内容占位符 4"/>
          <p:cNvSpPr>
            <a:spLocks noGrp="1"/>
          </p:cNvSpPr>
          <p:nvPr>
            <p:ph idx="1"/>
          </p:nvPr>
        </p:nvSpPr>
        <p:spPr>
          <a:xfrm>
            <a:off x="360854" y="1412776"/>
            <a:ext cx="11485848" cy="2308324"/>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读</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可知，百余年来，北京至张家口之间交通运输方式变化大，原来的车马驿站减少或消失，出现铁路、公路、高速公路等交通运输方式，交通运输线路增多，交通运输网络不断扩展和完善，路网密度变大，交通运输的通达性和便捷性不断提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dlt313.jpg" descr="id:2147492720;FounderCES"/>
          <p:cNvPicPr/>
          <p:nvPr/>
        </p:nvPicPr>
        <p:blipFill>
          <a:blip r:embed="rId3"/>
          <a:stretch>
            <a:fillRect/>
          </a:stretch>
        </p:blipFill>
        <p:spPr>
          <a:xfrm>
            <a:off x="3214886" y="3501008"/>
            <a:ext cx="2458512" cy="2736304"/>
          </a:xfrm>
          <a:prstGeom prst="rect">
            <a:avLst/>
          </a:prstGeom>
        </p:spPr>
      </p:pic>
      <p:pic>
        <p:nvPicPr>
          <p:cNvPr id="8" name="dlt314.jpg" descr="id:2147492727;FounderCES"/>
          <p:cNvPicPr/>
          <p:nvPr/>
        </p:nvPicPr>
        <p:blipFill>
          <a:blip r:embed="rId4"/>
          <a:stretch>
            <a:fillRect/>
          </a:stretch>
        </p:blipFill>
        <p:spPr>
          <a:xfrm>
            <a:off x="6239222" y="3573016"/>
            <a:ext cx="2442944" cy="2448272"/>
          </a:xfrm>
          <a:prstGeom prst="rect">
            <a:avLst/>
          </a:prstGeom>
        </p:spPr>
      </p:pic>
    </p:spTree>
    <p:extLst>
      <p:ext uri="{BB962C8B-B14F-4D97-AF65-F5344CB8AC3E}">
        <p14:creationId xmlns:p14="http://schemas.microsoft.com/office/powerpoint/2010/main" val="2327449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7959"/>
            <a:ext cx="11485848" cy="576248"/>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）举例说出交通运输布局变化对图中聚落兴衰的影响。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dlt313.jpg" descr="id:2147492720;FounderCES"/>
          <p:cNvPicPr/>
          <p:nvPr/>
        </p:nvPicPr>
        <p:blipFill>
          <a:blip r:embed="rId2"/>
          <a:stretch>
            <a:fillRect/>
          </a:stretch>
        </p:blipFill>
        <p:spPr>
          <a:xfrm>
            <a:off x="3358902" y="1796623"/>
            <a:ext cx="2458512" cy="2736304"/>
          </a:xfrm>
          <a:prstGeom prst="rect">
            <a:avLst/>
          </a:prstGeom>
        </p:spPr>
      </p:pic>
      <p:pic>
        <p:nvPicPr>
          <p:cNvPr id="5" name="dlt314.jpg" descr="id:2147492727;FounderCES"/>
          <p:cNvPicPr/>
          <p:nvPr/>
        </p:nvPicPr>
        <p:blipFill>
          <a:blip r:embed="rId3"/>
          <a:stretch>
            <a:fillRect/>
          </a:stretch>
        </p:blipFill>
        <p:spPr>
          <a:xfrm>
            <a:off x="6383238" y="1868631"/>
            <a:ext cx="2442944" cy="2448272"/>
          </a:xfrm>
          <a:prstGeom prst="rect">
            <a:avLst/>
          </a:prstGeom>
        </p:spPr>
      </p:pic>
      <p:sp>
        <p:nvSpPr>
          <p:cNvPr id="6" name="内容占位符 1"/>
          <p:cNvSpPr txBox="1">
            <a:spLocks/>
          </p:cNvSpPr>
          <p:nvPr/>
        </p:nvSpPr>
        <p:spPr bwMode="auto">
          <a:xfrm>
            <a:off x="360854" y="4604935"/>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部分古驿站衰落，聚落消失；部分聚落因为成交通运输节点，等级提升，聚落规模扩大。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90811;FounderCES"/>
          <p:cNvPicPr/>
          <p:nvPr/>
        </p:nvPicPr>
        <p:blipFill>
          <a:blip r:embed="rId4"/>
          <a:stretch>
            <a:fillRect/>
          </a:stretch>
        </p:blipFill>
        <p:spPr>
          <a:xfrm>
            <a:off x="478582" y="4839543"/>
            <a:ext cx="783836" cy="279842"/>
          </a:xfrm>
          <a:prstGeom prst="rect">
            <a:avLst/>
          </a:prstGeom>
        </p:spPr>
      </p:pic>
    </p:spTree>
    <p:extLst>
      <p:ext uri="{BB962C8B-B14F-4D97-AF65-F5344CB8AC3E}">
        <p14:creationId xmlns:p14="http://schemas.microsoft.com/office/powerpoint/2010/main" val="368113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90818;FounderCES"/>
          <p:cNvPicPr/>
          <p:nvPr/>
        </p:nvPicPr>
        <p:blipFill>
          <a:blip r:embed="rId2"/>
          <a:stretch>
            <a:fillRect/>
          </a:stretch>
        </p:blipFill>
        <p:spPr>
          <a:xfrm>
            <a:off x="478582" y="980728"/>
            <a:ext cx="806776" cy="288032"/>
          </a:xfrm>
          <a:prstGeom prst="rect">
            <a:avLst/>
          </a:prstGeom>
        </p:spPr>
      </p:pic>
      <p:sp>
        <p:nvSpPr>
          <p:cNvPr id="5" name="内容占位符 4"/>
          <p:cNvSpPr>
            <a:spLocks noGrp="1"/>
          </p:cNvSpPr>
          <p:nvPr>
            <p:ph idx="1"/>
          </p:nvPr>
        </p:nvSpPr>
        <p:spPr>
          <a:xfrm>
            <a:off x="360854" y="746120"/>
            <a:ext cx="11485848" cy="2308324"/>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交通</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运输方式的变化，导致古驿站衰落，</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1905</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时的鸡鸣驿随着现代交通运输方式的发展，其原有的功能逐渐被取代，现已成为遗址；部分聚落，像张家口、崇礼等地因为成为重要的交通运输节点或与冬奥会相关等因素，获得更多发展机遇，等级提升，人口聚集，聚落规模扩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dlt313.jpg" descr="id:2147492720;FounderCES"/>
          <p:cNvPicPr/>
          <p:nvPr/>
        </p:nvPicPr>
        <p:blipFill>
          <a:blip r:embed="rId3"/>
          <a:stretch>
            <a:fillRect/>
          </a:stretch>
        </p:blipFill>
        <p:spPr>
          <a:xfrm>
            <a:off x="3502918" y="3212976"/>
            <a:ext cx="2458512" cy="2736304"/>
          </a:xfrm>
          <a:prstGeom prst="rect">
            <a:avLst/>
          </a:prstGeom>
        </p:spPr>
      </p:pic>
      <p:pic>
        <p:nvPicPr>
          <p:cNvPr id="8" name="dlt314.jpg" descr="id:2147492727;FounderCES"/>
          <p:cNvPicPr/>
          <p:nvPr/>
        </p:nvPicPr>
        <p:blipFill>
          <a:blip r:embed="rId4"/>
          <a:stretch>
            <a:fillRect/>
          </a:stretch>
        </p:blipFill>
        <p:spPr>
          <a:xfrm>
            <a:off x="6527254" y="3284984"/>
            <a:ext cx="2442944" cy="2448272"/>
          </a:xfrm>
          <a:prstGeom prst="rect">
            <a:avLst/>
          </a:prstGeom>
        </p:spPr>
      </p:pic>
    </p:spTree>
    <p:extLst>
      <p:ext uri="{BB962C8B-B14F-4D97-AF65-F5344CB8AC3E}">
        <p14:creationId xmlns:p14="http://schemas.microsoft.com/office/powerpoint/2010/main" val="19478940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120032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交通条件</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的改变对商业网点分布的影响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交通运输方式和布局的变化对商业网点分布位置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2.eps" descr="id:2147490783;FounderCES"/>
          <p:cNvPicPr/>
          <p:nvPr/>
        </p:nvPicPr>
        <p:blipFill>
          <a:blip r:embed="rId2"/>
          <a:stretch>
            <a:fillRect/>
          </a:stretch>
        </p:blipFill>
        <p:spPr>
          <a:xfrm>
            <a:off x="406574" y="1692657"/>
            <a:ext cx="1121335" cy="314767"/>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1231914096"/>
              </p:ext>
            </p:extLst>
          </p:nvPr>
        </p:nvGraphicFramePr>
        <p:xfrm>
          <a:off x="334567" y="2655496"/>
          <a:ext cx="11521280" cy="2194560"/>
        </p:xfrm>
        <a:graphic>
          <a:graphicData uri="http://schemas.openxmlformats.org/drawingml/2006/table">
            <a:tbl>
              <a:tblPr firstRow="1" firstCol="1" bandRow="1"/>
              <a:tblGrid>
                <a:gridCol w="3384375">
                  <a:extLst>
                    <a:ext uri="{9D8B030D-6E8A-4147-A177-3AD203B41FA5}">
                      <a16:colId xmlns:a16="http://schemas.microsoft.com/office/drawing/2014/main" val="823785530"/>
                    </a:ext>
                  </a:extLst>
                </a:gridCol>
                <a:gridCol w="8136905">
                  <a:extLst>
                    <a:ext uri="{9D8B030D-6E8A-4147-A177-3AD203B41FA5}">
                      <a16:colId xmlns:a16="http://schemas.microsoft.com/office/drawing/2014/main" val="2018176478"/>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47790689"/>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高速公路的大规模建设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许多商业网点聚集在高速公路与城市结合部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9257713"/>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集装箱运输和现代物流业的发展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出现各种类型的专业化市场、超市、连锁店等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96333815"/>
                  </a:ext>
                </a:extLst>
              </a:tr>
            </a:tbl>
          </a:graphicData>
        </a:graphic>
      </p:graphicFrame>
    </p:spTree>
    <p:extLst>
      <p:ext uri="{BB962C8B-B14F-4D97-AF65-F5344CB8AC3E}">
        <p14:creationId xmlns:p14="http://schemas.microsoft.com/office/powerpoint/2010/main" val="410632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701817462"/>
              </p:ext>
            </p:extLst>
          </p:nvPr>
        </p:nvGraphicFramePr>
        <p:xfrm>
          <a:off x="334567" y="1988840"/>
          <a:ext cx="11521280" cy="2743200"/>
        </p:xfrm>
        <a:graphic>
          <a:graphicData uri="http://schemas.openxmlformats.org/drawingml/2006/table">
            <a:tbl>
              <a:tblPr firstRow="1" firstCol="1" bandRow="1"/>
              <a:tblGrid>
                <a:gridCol w="3096343">
                  <a:extLst>
                    <a:ext uri="{9D8B030D-6E8A-4147-A177-3AD203B41FA5}">
                      <a16:colId xmlns:a16="http://schemas.microsoft.com/office/drawing/2014/main" val="2891051162"/>
                    </a:ext>
                  </a:extLst>
                </a:gridCol>
                <a:gridCol w="8424937">
                  <a:extLst>
                    <a:ext uri="{9D8B030D-6E8A-4147-A177-3AD203B41FA5}">
                      <a16:colId xmlns:a16="http://schemas.microsoft.com/office/drawing/2014/main" val="340895842"/>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807285876"/>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城市交通的改善、私人汽车的普及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多功能的大型购物休闲中心应运而生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12030033"/>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城市中心交通拥挤</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郊区交通发达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大型综合商场、购物中心、超级市场等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多分布在城市边缘交通位置优越的地方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城市中心区不再是最便捷的购物场所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03001990"/>
                  </a:ext>
                </a:extLst>
              </a:tr>
            </a:tbl>
          </a:graphicData>
        </a:graphic>
      </p:graphicFrame>
    </p:spTree>
    <p:extLst>
      <p:ext uri="{BB962C8B-B14F-4D97-AF65-F5344CB8AC3E}">
        <p14:creationId xmlns:p14="http://schemas.microsoft.com/office/powerpoint/2010/main" val="1058712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970318"/>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方式与区域发展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交通运输的作用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：联系区域之间经济与社会活动的重要纽带，并为区域发展提供</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基础性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现代主要交通运输方式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铁路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、公路、</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水路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、航空和</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管道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运输等。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交通运输新特点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）运输工具：大型化、高速化、专业化。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）货物运输方式综合化。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2134766" y="764704"/>
            <a:ext cx="7257145" cy="751578"/>
          </a:xfrm>
          <a:prstGeom prst="rect">
            <a:avLst/>
          </a:prstGeom>
        </p:spPr>
      </p:pic>
      <p:pic>
        <p:nvPicPr>
          <p:cNvPr id="4" name="知识点1.eps" descr="id:2147490621;FounderCES"/>
          <p:cNvPicPr/>
          <p:nvPr/>
        </p:nvPicPr>
        <p:blipFill>
          <a:blip r:embed="rId3"/>
          <a:stretch>
            <a:fillRect/>
          </a:stretch>
        </p:blipFill>
        <p:spPr>
          <a:xfrm>
            <a:off x="406574" y="1700808"/>
            <a:ext cx="1112422" cy="307464"/>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454233"/>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城市的环路边缘或市区边缘的高速公路沿线出现大型超市或批发市场的原因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）郊区环路或高速公路附近交通运输便利。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）城市中心商业区建筑物密集、道路较窄，汽车通行能力受限制，驾车购物不便。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）城市中心商业区用地紧张，缺少必要的停车场。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）受郊区城镇化影响，人口、企业向城市郊区集聚，郊区商业需求增加。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）郊区土地价格较低，人力成本更低。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）政府政策支持。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697285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3970318"/>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图为某城市略图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该城市分别布局有商业中心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和商业网点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影响图中商业中心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布局的最主要因素是（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2.eps" descr="id:2147490797;FounderCES"/>
          <p:cNvPicPr/>
          <p:nvPr/>
        </p:nvPicPr>
        <p:blipFill>
          <a:blip r:embed="rId2"/>
          <a:stretch>
            <a:fillRect/>
          </a:stretch>
        </p:blipFill>
        <p:spPr>
          <a:xfrm>
            <a:off x="406574" y="1034738"/>
            <a:ext cx="1374976" cy="298257"/>
          </a:xfrm>
          <a:prstGeom prst="rect">
            <a:avLst/>
          </a:prstGeom>
        </p:spPr>
      </p:pic>
      <p:pic>
        <p:nvPicPr>
          <p:cNvPr id="4" name="dlt315.jpg" descr="id:2147492770;FounderCES"/>
          <p:cNvPicPr/>
          <p:nvPr/>
        </p:nvPicPr>
        <p:blipFill>
          <a:blip r:embed="rId3"/>
          <a:stretch>
            <a:fillRect/>
          </a:stretch>
        </p:blipFill>
        <p:spPr>
          <a:xfrm>
            <a:off x="7895406" y="2402890"/>
            <a:ext cx="2720453" cy="2232248"/>
          </a:xfrm>
          <a:prstGeom prst="rect">
            <a:avLst/>
          </a:prstGeom>
        </p:spPr>
      </p:pic>
      <p:sp>
        <p:nvSpPr>
          <p:cNvPr id="6" name="矩形 5"/>
          <p:cNvSpPr/>
          <p:nvPr/>
        </p:nvSpPr>
        <p:spPr>
          <a:xfrm>
            <a:off x="6716119" y="2042850"/>
            <a:ext cx="407484" cy="461665"/>
          </a:xfrm>
          <a:prstGeom prst="rect">
            <a:avLst/>
          </a:prstGeom>
        </p:spPr>
        <p:txBody>
          <a:bodyPr wrap="none">
            <a:spAutoFit/>
          </a:bodyPr>
          <a:lstStyle/>
          <a:p>
            <a:r>
              <a:rPr lang="en-US" altLang="zh-CN" sz="2400"/>
              <a:t>C</a:t>
            </a:r>
            <a:endParaRPr lang="zh-CN" altLang="en-US"/>
          </a:p>
        </p:txBody>
      </p:sp>
      <p:pic>
        <p:nvPicPr>
          <p:cNvPr id="7" name="图片 6"/>
          <p:cNvPicPr>
            <a:picLocks noChangeAspect="1"/>
          </p:cNvPicPr>
          <p:nvPr/>
        </p:nvPicPr>
        <p:blipFill>
          <a:blip r:embed="rId4"/>
          <a:stretch>
            <a:fillRect/>
          </a:stretch>
        </p:blipFill>
        <p:spPr>
          <a:xfrm>
            <a:off x="406574" y="5445810"/>
            <a:ext cx="2808312" cy="360040"/>
          </a:xfrm>
          <a:prstGeom prst="rect">
            <a:avLst/>
          </a:prstGeom>
        </p:spPr>
      </p:pic>
      <p:pic>
        <p:nvPicPr>
          <p:cNvPr id="8" name="图片 7"/>
          <p:cNvPicPr>
            <a:picLocks noChangeAspect="1"/>
          </p:cNvPicPr>
          <p:nvPr/>
        </p:nvPicPr>
        <p:blipFill>
          <a:blip r:embed="rId4"/>
          <a:stretch>
            <a:fillRect/>
          </a:stretch>
        </p:blipFill>
        <p:spPr>
          <a:xfrm>
            <a:off x="6095206" y="4869746"/>
            <a:ext cx="5688632" cy="360040"/>
          </a:xfrm>
          <a:prstGeom prst="rect">
            <a:avLst/>
          </a:prstGeom>
        </p:spPr>
      </p:pic>
      <p:sp>
        <p:nvSpPr>
          <p:cNvPr id="9" name="内容占位符 1"/>
          <p:cNvSpPr txBox="1">
            <a:spLocks/>
          </p:cNvSpPr>
          <p:nvPr/>
        </p:nvSpPr>
        <p:spPr bwMode="auto">
          <a:xfrm>
            <a:off x="360854" y="470714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商业中心</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布局在城市内部中心，周边有众多的居民点，更加靠近消费人群，消费市场广阔；</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处靠近河流，河流的存在会限制商业中心</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的发展；政策与地形因素对商业中心的布局影响较小。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24解析.eps" descr="id:2147490818;FounderCES"/>
          <p:cNvPicPr/>
          <p:nvPr/>
        </p:nvPicPr>
        <p:blipFill>
          <a:blip r:embed="rId5"/>
          <a:stretch>
            <a:fillRect/>
          </a:stretch>
        </p:blipFill>
        <p:spPr>
          <a:xfrm>
            <a:off x="478582" y="4941754"/>
            <a:ext cx="806776" cy="288032"/>
          </a:xfrm>
          <a:prstGeom prst="rect">
            <a:avLst/>
          </a:prstGeom>
        </p:spPr>
      </p:pic>
    </p:spTree>
    <p:extLst>
      <p:ext uri="{BB962C8B-B14F-4D97-AF65-F5344CB8AC3E}">
        <p14:creationId xmlns:p14="http://schemas.microsoft.com/office/powerpoint/2010/main" val="424027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008018"/>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与商业中心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相比，商业网点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布局的突出优势是（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稀疏</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环境优美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较低</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水陆交通运输便利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dlt315.jpg" descr="id:2147492770;FounderCES"/>
          <p:cNvPicPr/>
          <p:nvPr/>
        </p:nvPicPr>
        <p:blipFill>
          <a:blip r:embed="rId2"/>
          <a:stretch>
            <a:fillRect/>
          </a:stretch>
        </p:blipFill>
        <p:spPr>
          <a:xfrm>
            <a:off x="7895406" y="1746682"/>
            <a:ext cx="2720453" cy="2232248"/>
          </a:xfrm>
          <a:prstGeom prst="rect">
            <a:avLst/>
          </a:prstGeom>
        </p:spPr>
      </p:pic>
      <p:sp>
        <p:nvSpPr>
          <p:cNvPr id="9" name="矩形 8"/>
          <p:cNvSpPr/>
          <p:nvPr/>
        </p:nvSpPr>
        <p:spPr>
          <a:xfrm>
            <a:off x="7949308" y="1098192"/>
            <a:ext cx="407484" cy="461665"/>
          </a:xfrm>
          <a:prstGeom prst="rect">
            <a:avLst/>
          </a:prstGeom>
        </p:spPr>
        <p:txBody>
          <a:bodyPr wrap="none">
            <a:spAutoFit/>
          </a:bodyPr>
          <a:lstStyle/>
          <a:p>
            <a:r>
              <a:rPr lang="en-US" altLang="zh-CN" sz="2400"/>
              <a:t>D</a:t>
            </a:r>
            <a:endParaRPr lang="zh-CN" altLang="en-US"/>
          </a:p>
        </p:txBody>
      </p:sp>
      <p:sp>
        <p:nvSpPr>
          <p:cNvPr id="10" name="内容占位符 1"/>
          <p:cNvSpPr txBox="1">
            <a:spLocks/>
          </p:cNvSpPr>
          <p:nvPr/>
        </p:nvSpPr>
        <p:spPr bwMode="auto">
          <a:xfrm>
            <a:off x="360854" y="405093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人口稀疏不利于布局商业网点；环境优美不是商业网点布局的主要影响因素；图中</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处无法确定地租是否较低；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布局在靠近环城公路和河流的区域，便于商业网点的物流中转，水陆交通运输便利，有利于形成商业网点。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解析.eps" descr="id:2147490818;FounderCES"/>
          <p:cNvPicPr/>
          <p:nvPr/>
        </p:nvPicPr>
        <p:blipFill>
          <a:blip r:embed="rId3"/>
          <a:stretch>
            <a:fillRect/>
          </a:stretch>
        </p:blipFill>
        <p:spPr>
          <a:xfrm>
            <a:off x="478582" y="4285546"/>
            <a:ext cx="806776" cy="288032"/>
          </a:xfrm>
          <a:prstGeom prst="rect">
            <a:avLst/>
          </a:prstGeom>
        </p:spPr>
      </p:pic>
    </p:spTree>
    <p:extLst>
      <p:ext uri="{BB962C8B-B14F-4D97-AF65-F5344CB8AC3E}">
        <p14:creationId xmlns:p14="http://schemas.microsoft.com/office/powerpoint/2010/main" val="1951945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1340768"/>
            <a:ext cx="11485848" cy="3346237"/>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对区域发展的影响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）运输方式深刻地影响着聚落形态及其</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延伸方向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）运输方式的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发展变化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加强了区际联系，推动了区域发展，而区域发展也促进了交通运输的进一步发展。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）运输方式的发展和变化增强了客货运输的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选择性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，扩大了地区影响力，推动了区域社会经济的持续发展。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03051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416320"/>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交通</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布局与区域发展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交通布局的类型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：联系不同城市之间的外部交通布局以及城市内部交通布局。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科学合理的外部交通布局的意义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）有利于改善区域发展条件，增强区域之间的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交流合作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，提升区域社会经济活力。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）有利于加强民族团结和巩固国防。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0666;FounderCES"/>
          <p:cNvPicPr/>
          <p:nvPr/>
        </p:nvPicPr>
        <p:blipFill>
          <a:blip r:embed="rId2"/>
          <a:stretch>
            <a:fillRect/>
          </a:stretch>
        </p:blipFill>
        <p:spPr>
          <a:xfrm>
            <a:off x="406574" y="1588736"/>
            <a:ext cx="1156193" cy="307464"/>
          </a:xfrm>
          <a:prstGeom prst="rect">
            <a:avLst/>
          </a:prstGeom>
        </p:spPr>
      </p:pic>
    </p:spTree>
    <p:extLst>
      <p:ext uri="{BB962C8B-B14F-4D97-AF65-F5344CB8AC3E}">
        <p14:creationId xmlns:p14="http://schemas.microsoft.com/office/powerpoint/2010/main" val="1959710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608"/>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城市内部交通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364021992"/>
              </p:ext>
            </p:extLst>
          </p:nvPr>
        </p:nvGraphicFramePr>
        <p:xfrm>
          <a:off x="262559" y="2170544"/>
          <a:ext cx="11665296" cy="2194560"/>
        </p:xfrm>
        <a:graphic>
          <a:graphicData uri="http://schemas.openxmlformats.org/drawingml/2006/table">
            <a:tbl>
              <a:tblPr firstRow="1" firstCol="1" bandRow="1"/>
              <a:tblGrid>
                <a:gridCol w="674254">
                  <a:extLst>
                    <a:ext uri="{9D8B030D-6E8A-4147-A177-3AD203B41FA5}">
                      <a16:colId xmlns:a16="http://schemas.microsoft.com/office/drawing/2014/main" val="261829636"/>
                    </a:ext>
                  </a:extLst>
                </a:gridCol>
                <a:gridCol w="10991042">
                  <a:extLst>
                    <a:ext uri="{9D8B030D-6E8A-4147-A177-3AD203B41FA5}">
                      <a16:colId xmlns:a16="http://schemas.microsoft.com/office/drawing/2014/main" val="2070467217"/>
                    </a:ext>
                  </a:extLst>
                </a:gridCol>
              </a:tblGrid>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形成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城市中各类道路相互联系、相互交织而形成的</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路网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是在一定自然、历史、</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经济</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与社会条件下为满足城市交通运输需求而建设的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54690757"/>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具有运输</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速度快</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运输量大</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运输效率高</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69100865"/>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维持城市高效运行和健康发展的基础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41660954"/>
                  </a:ext>
                </a:extLst>
              </a:tr>
            </a:tbl>
          </a:graphicData>
        </a:graphic>
      </p:graphicFrame>
    </p:spTree>
    <p:extLst>
      <p:ext uri="{BB962C8B-B14F-4D97-AF65-F5344CB8AC3E}">
        <p14:creationId xmlns:p14="http://schemas.microsoft.com/office/powerpoint/2010/main" val="4183798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3346237"/>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缓解城市交通问题的措施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）合理规划道路、扩大</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路网规模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）加强交通管理。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）调整优化城镇</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空间结构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，促进土地利用结构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多核心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的形成。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）减少出行距离，错峰出行。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）建立共享单车、共享汽车平台等。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36592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262558" y="1484784"/>
            <a:ext cx="11665296" cy="3024336"/>
          </a:xfrm>
          <a:prstGeom prst="rect">
            <a:avLst/>
          </a:prstGeom>
        </p:spPr>
      </p:pic>
      <p:sp>
        <p:nvSpPr>
          <p:cNvPr id="2" name="内容占位符 1"/>
          <p:cNvSpPr>
            <a:spLocks noGrp="1"/>
          </p:cNvSpPr>
          <p:nvPr>
            <p:ph idx="1"/>
          </p:nvPr>
        </p:nvSpPr>
        <p:spPr>
          <a:xfrm>
            <a:off x="360854" y="1484784"/>
            <a:ext cx="11485848" cy="2792239"/>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株洲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为什么被称为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火车拉来的城市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株洲市在形成初期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仅在湘江岸边平原、低地等交通便利的地区分散布局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规模较小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不能称之为城镇。后来随着京广线在该区域穿过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城镇沿京广线途经的部分地区分布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但规模较小且分散。随着湘黔线、浙赣线的兴建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株洲成为铁路交通枢纽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规模迅速扩大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火车拉来的城市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温馨提示.eps" descr="id:2147492655;FounderCES"/>
          <p:cNvPicPr/>
          <p:nvPr/>
        </p:nvPicPr>
        <p:blipFill>
          <a:blip r:embed="rId3"/>
          <a:stretch>
            <a:fillRect/>
          </a:stretch>
        </p:blipFill>
        <p:spPr>
          <a:xfrm>
            <a:off x="334566" y="1647384"/>
            <a:ext cx="1656184" cy="325612"/>
          </a:xfrm>
          <a:prstGeom prst="rect">
            <a:avLst/>
          </a:prstGeom>
        </p:spPr>
      </p:pic>
    </p:spTree>
    <p:extLst>
      <p:ext uri="{BB962C8B-B14F-4D97-AF65-F5344CB8AC3E}">
        <p14:creationId xmlns:p14="http://schemas.microsoft.com/office/powerpoint/2010/main" val="494053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20032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案例</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交通变化与扬州城市发展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古代扬州</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繁华都市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703;FounderCES"/>
          <p:cNvPicPr/>
          <p:nvPr/>
        </p:nvPicPr>
        <p:blipFill>
          <a:blip r:embed="rId2"/>
          <a:stretch>
            <a:fillRect/>
          </a:stretch>
        </p:blipFill>
        <p:spPr>
          <a:xfrm>
            <a:off x="478582" y="989843"/>
            <a:ext cx="1224136" cy="325532"/>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1029315820"/>
              </p:ext>
            </p:extLst>
          </p:nvPr>
        </p:nvGraphicFramePr>
        <p:xfrm>
          <a:off x="334567" y="1935416"/>
          <a:ext cx="11521280" cy="2125155"/>
        </p:xfrm>
        <a:graphic>
          <a:graphicData uri="http://schemas.openxmlformats.org/drawingml/2006/table">
            <a:tbl>
              <a:tblPr firstRow="1" firstCol="1" bandRow="1"/>
              <a:tblGrid>
                <a:gridCol w="887138">
                  <a:extLst>
                    <a:ext uri="{9D8B030D-6E8A-4147-A177-3AD203B41FA5}">
                      <a16:colId xmlns:a16="http://schemas.microsoft.com/office/drawing/2014/main" val="3987507335"/>
                    </a:ext>
                  </a:extLst>
                </a:gridCol>
                <a:gridCol w="10634142">
                  <a:extLst>
                    <a:ext uri="{9D8B030D-6E8A-4147-A177-3AD203B41FA5}">
                      <a16:colId xmlns:a16="http://schemas.microsoft.com/office/drawing/2014/main" val="3367184505"/>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隋唐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因京杭大运河为漕运大通道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扬州成为南北</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水运中心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60483501"/>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明清</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扬州凭借水陆交通区位优势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形成全国最大的</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海盐</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集散地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成为商业繁荣的</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世界级</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大都市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10997279"/>
                  </a:ext>
                </a:extLst>
              </a:tr>
            </a:tbl>
          </a:graphicData>
        </a:graphic>
      </p:graphicFrame>
      <p:sp>
        <p:nvSpPr>
          <p:cNvPr id="6" name="内容占位符 2"/>
          <p:cNvSpPr txBox="1">
            <a:spLocks/>
          </p:cNvSpPr>
          <p:nvPr/>
        </p:nvSpPr>
        <p:spPr bwMode="auto">
          <a:xfrm>
            <a:off x="360854" y="42025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近代扬州</a:t>
            </a: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逐渐衰落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dlt310.jpg" descr="id:2147492677;FounderCES"/>
          <p:cNvPicPr/>
          <p:nvPr/>
        </p:nvPicPr>
        <p:blipFill>
          <a:blip r:embed="rId3"/>
          <a:stretch>
            <a:fillRect/>
          </a:stretch>
        </p:blipFill>
        <p:spPr>
          <a:xfrm>
            <a:off x="3142877" y="4797152"/>
            <a:ext cx="4881429" cy="1728192"/>
          </a:xfrm>
          <a:prstGeom prst="rect">
            <a:avLst/>
          </a:prstGeom>
        </p:spPr>
      </p:pic>
    </p:spTree>
    <p:extLst>
      <p:ext uri="{BB962C8B-B14F-4D97-AF65-F5344CB8AC3E}">
        <p14:creationId xmlns:p14="http://schemas.microsoft.com/office/powerpoint/2010/main" val="2464451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105273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今日扬州</a:t>
            </a: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重新焕发活力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dlt309.jpg" descr="id:2147492684;FounderCES"/>
          <p:cNvPicPr/>
          <p:nvPr/>
        </p:nvPicPr>
        <p:blipFill>
          <a:blip r:embed="rId2"/>
          <a:stretch>
            <a:fillRect/>
          </a:stretch>
        </p:blipFill>
        <p:spPr>
          <a:xfrm>
            <a:off x="2854846" y="1863408"/>
            <a:ext cx="4794456" cy="2088232"/>
          </a:xfrm>
          <a:prstGeom prst="rect">
            <a:avLst/>
          </a:prstGeom>
        </p:spPr>
      </p:pic>
      <p:sp>
        <p:nvSpPr>
          <p:cNvPr id="8" name="内容占位符 4"/>
          <p:cNvSpPr>
            <a:spLocks noGrp="1"/>
          </p:cNvSpPr>
          <p:nvPr>
            <p:ph idx="1"/>
          </p:nvPr>
        </p:nvSpPr>
        <p:spPr>
          <a:xfrm>
            <a:off x="360854" y="4005064"/>
            <a:ext cx="11485848" cy="1130246"/>
          </a:xfrm>
        </p:spPr>
        <p:txBody>
          <a:bodyPr/>
          <a:lstStyle/>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宁镇扬一体化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发展以及城市</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轨道交通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相互连通，扬州与苏南地区的联系更加便捷。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5214300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585</TotalTime>
  <Words>923</Words>
  <Application>Microsoft Office PowerPoint</Application>
  <PresentationFormat>自定义</PresentationFormat>
  <Paragraphs>121</Paragraphs>
  <Slides>22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22</vt:i4>
      </vt:variant>
    </vt:vector>
  </HeadingPairs>
  <TitlesOfParts>
    <vt:vector size="31"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573</cp:revision>
  <dcterms:created xsi:type="dcterms:W3CDTF">2020-11-06T05:24:00Z</dcterms:created>
  <dcterms:modified xsi:type="dcterms:W3CDTF">2025-10-28T08:40:42Z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